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9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F598BC-9E78-40FE-A25A-119A1FACA08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25812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360000" y="3458880"/>
            <a:ext cx="25812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CFD266-2B33-4C72-AB0C-84F8F17BB50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36000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9248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3B8604-0AE4-49A0-AAB1-4DBBBBD7178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447480" y="148500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534600" y="148500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360000" y="345888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447480" y="345888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534600" y="345888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CF3898-1034-4DF7-82BA-E27573959B1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360000" y="411480"/>
            <a:ext cx="258120" cy="5925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25812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360000" y="225720"/>
            <a:ext cx="9358200" cy="33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36000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360000" y="411480"/>
            <a:ext cx="258120" cy="5925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495B28-4C76-4D50-BDE1-81EA11D33A5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9248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360000" y="3458880"/>
            <a:ext cx="25812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25812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360000" y="3458880"/>
            <a:ext cx="25812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36000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49248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447480" y="148500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534600" y="148500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/>
          </p:nvPr>
        </p:nvSpPr>
        <p:spPr>
          <a:xfrm>
            <a:off x="360000" y="345888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/>
          </p:nvPr>
        </p:nvSpPr>
        <p:spPr>
          <a:xfrm>
            <a:off x="447480" y="345888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/>
          </p:nvPr>
        </p:nvSpPr>
        <p:spPr>
          <a:xfrm>
            <a:off x="534600" y="345888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360000" y="411480"/>
            <a:ext cx="258120" cy="5925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25812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25812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3FC853-E2FF-4B4C-AE1F-814AC1BDA5B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360000" y="225720"/>
            <a:ext cx="9358200" cy="33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36000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49248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360000" y="3458880"/>
            <a:ext cx="25812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25812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360000" y="3458880"/>
            <a:ext cx="25812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36000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49248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47480" y="148500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/>
          </p:nvPr>
        </p:nvSpPr>
        <p:spPr>
          <a:xfrm>
            <a:off x="534600" y="148500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/>
          </p:nvPr>
        </p:nvSpPr>
        <p:spPr>
          <a:xfrm>
            <a:off x="360000" y="345888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/>
          </p:nvPr>
        </p:nvSpPr>
        <p:spPr>
          <a:xfrm>
            <a:off x="447480" y="345888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/>
          </p:nvPr>
        </p:nvSpPr>
        <p:spPr>
          <a:xfrm>
            <a:off x="534600" y="3458880"/>
            <a:ext cx="8280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5223E7-B466-4E6D-8529-9E5BE29F470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8A0CAA-38C8-400A-A87C-A460824686D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360000" y="225720"/>
            <a:ext cx="9358200" cy="33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F43A78-0D1C-4808-A7DD-FCCFE263881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36000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4ABF1A-19BF-4809-8737-F4CC6827D88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8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92480" y="345888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FF723F-69EF-4D1A-B9A9-1F2AEE2B24C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92480" y="1485000"/>
            <a:ext cx="12564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360000" y="3458880"/>
            <a:ext cx="258120" cy="180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3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D6C266-4A47-46F3-B79C-863727F7C9E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0" y="0"/>
            <a:ext cx="10078200" cy="566820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"/>
          <p:cNvSpPr/>
          <p:nvPr/>
        </p:nvSpPr>
        <p:spPr>
          <a:xfrm>
            <a:off x="0" y="0"/>
            <a:ext cx="10078200" cy="3778200"/>
          </a:xfrm>
          <a:prstGeom prst="rect">
            <a:avLst/>
          </a:prstGeom>
          <a:solidFill>
            <a:srgbClr val="1abc9c"/>
          </a:solidFill>
          <a:ln w="108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1"/>
          <p:cNvSpPr>
            <a:spLocks noGrp="1"/>
          </p:cNvSpPr>
          <p:nvPr>
            <p:ph type="ftr" idx="1"/>
          </p:nvPr>
        </p:nvSpPr>
        <p:spPr>
          <a:xfrm>
            <a:off x="3420000" y="5400000"/>
            <a:ext cx="3238200" cy="2682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1" lang="ru-RU" sz="1800" spc="-1" strike="noStrike">
                <a:solidFill>
                  <a:srgbClr val="ffffff"/>
                </a:solidFill>
                <a:latin typeface="Noto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1" lang="ru-RU" sz="1800" spc="-1" strike="noStrike">
                <a:solidFill>
                  <a:srgbClr val="ffffff"/>
                </a:solidFill>
                <a:latin typeface="Noto Sans"/>
              </a:rPr>
              <a:t> </a:t>
            </a:r>
            <a:endParaRPr b="0" lang="ru-RU" sz="1800" spc="-1" strike="noStrike"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>
          <a:xfrm>
            <a:off x="9180000" y="5130000"/>
            <a:ext cx="718200" cy="5382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ctr">
            <a:noAutofit/>
          </a:bodyPr>
          <a:lstStyle>
            <a:lvl1pPr algn="ctr">
              <a:lnSpc>
                <a:spcPct val="100000"/>
              </a:lnSpc>
              <a:buNone/>
              <a:defRPr b="1" lang="ru-RU" sz="1800" spc="-1" strike="noStrike">
                <a:solidFill>
                  <a:srgbClr val="ffffff"/>
                </a:solidFill>
                <a:latin typeface="Noto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C84083EF-91CB-4E26-BE39-34F85859CCAB}" type="slidenum">
              <a:rPr b="1" lang="ru-RU" sz="1800" spc="-1" strike="noStrike">
                <a:solidFill>
                  <a:srgbClr val="ffffff"/>
                </a:solidFill>
                <a:latin typeface="Noto Sans"/>
              </a:rPr>
              <a:t>1</a:t>
            </a:fld>
            <a:endParaRPr b="0" lang="ru-RU" sz="1800" spc="-1" strike="noStrike"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>
          <a:xfrm>
            <a:off x="360000" y="5400000"/>
            <a:ext cx="2878200" cy="2682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ru-RU" sz="1400" spc="-1" strike="noStrike">
                <a:latin typeface="Times New Roman"/>
              </a:defRPr>
            </a:lvl1pPr>
          </a:lstStyle>
          <a:p>
            <a:r>
              <a:rPr b="0" lang="ru-RU" sz="1400" spc="-1" strike="noStrike">
                <a:latin typeface="Times New Roman"/>
              </a:rPr>
              <a:t> 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ru-RU" sz="4400" spc="-1" strike="noStrike">
                <a:latin typeface="Arial"/>
              </a:rPr>
              <a:t>Click to edit the title text format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Click to edit the outline text format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Second Outline Level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Third Outline Level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Fourth Outline Level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Fifth Outline Level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Sixth Outline Level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Seventh Outline Level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"/>
          <p:cNvSpPr/>
          <p:nvPr/>
        </p:nvSpPr>
        <p:spPr>
          <a:xfrm>
            <a:off x="0" y="5400000"/>
            <a:ext cx="10078200" cy="26820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"/>
          <p:cNvSpPr/>
          <p:nvPr/>
        </p:nvSpPr>
        <p:spPr>
          <a:xfrm>
            <a:off x="0" y="0"/>
            <a:ext cx="10078200" cy="121320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"/>
          <p:cNvSpPr/>
          <p:nvPr/>
        </p:nvSpPr>
        <p:spPr>
          <a:xfrm>
            <a:off x="9315000" y="5175000"/>
            <a:ext cx="448200" cy="448200"/>
          </a:xfrm>
          <a:prstGeom prst="ellipse">
            <a:avLst/>
          </a:prstGeom>
          <a:solidFill>
            <a:srgbClr val="1abc9c"/>
          </a:solidFill>
          <a:ln w="108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"/>
          <p:cNvSpPr/>
          <p:nvPr/>
        </p:nvSpPr>
        <p:spPr>
          <a:xfrm>
            <a:off x="9180000" y="5130000"/>
            <a:ext cx="718200" cy="53820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fld id="{26A14090-214E-4854-A25B-23F4F6D70435}" type="slidenum">
              <a:rPr b="1" lang="ru-RU" sz="1800" spc="-1" strike="noStrike">
                <a:solidFill>
                  <a:srgbClr val="ffffff"/>
                </a:solidFill>
                <a:latin typeface="Noto Sans"/>
                <a:ea typeface="DejaVu Sans"/>
              </a:rPr>
              <a:t>&lt;number&gt;</a:t>
            </a:fld>
            <a:endParaRPr b="0" lang="ru-RU" sz="1800" spc="-1" strike="noStrike">
              <a:latin typeface="Arial"/>
            </a:endParaRPr>
          </a:p>
        </p:txBody>
      </p: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Click to edit the title text format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25812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Click to edit the outline text format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Second Outline Level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Third Outline Level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Fourth Outline Level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Fifth Outline Level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Sixth Outline Level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Seventh Outline Level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31800" y="1485000"/>
            <a:ext cx="25812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Click to edit the outline text format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Second Outline Level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Third Outline Level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Fourth Outline Level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Fifth Outline Level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Sixth Outline Level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Seventh Outline Level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ftr" idx="4"/>
          </p:nvPr>
        </p:nvSpPr>
        <p:spPr>
          <a:xfrm>
            <a:off x="3420000" y="5400000"/>
            <a:ext cx="3238200" cy="2682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1" lang="ru-RU" sz="1800" spc="-1" strike="noStrike">
                <a:solidFill>
                  <a:srgbClr val="ffffff"/>
                </a:solidFill>
                <a:latin typeface="Noto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1" lang="ru-RU" sz="1800" spc="-1" strike="noStrike">
                <a:solidFill>
                  <a:srgbClr val="ffffff"/>
                </a:solidFill>
                <a:latin typeface="Noto Sans"/>
              </a:rPr>
              <a:t>&lt;footer&gt;</a:t>
            </a:r>
            <a:endParaRPr b="0" lang="ru-RU" sz="1800" spc="-1" strike="noStrike"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dt" idx="5"/>
          </p:nvPr>
        </p:nvSpPr>
        <p:spPr>
          <a:xfrm>
            <a:off x="360000" y="5400000"/>
            <a:ext cx="2878200" cy="2682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ru-RU" sz="1400" spc="-1" strike="noStrike">
                <a:latin typeface="Times New Roman"/>
              </a:defRPr>
            </a:lvl1pPr>
          </a:lstStyle>
          <a:p>
            <a:r>
              <a:rPr b="0" lang="ru-RU" sz="1400" spc="-1" strike="noStrike">
                <a:latin typeface="Times New Roman"/>
              </a:rPr>
              <a:t>&lt;date/time&gt;</a:t>
            </a:r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"/>
          <p:cNvSpPr/>
          <p:nvPr/>
        </p:nvSpPr>
        <p:spPr>
          <a:xfrm>
            <a:off x="0" y="5400000"/>
            <a:ext cx="10078200" cy="26820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"/>
          <p:cNvSpPr/>
          <p:nvPr/>
        </p:nvSpPr>
        <p:spPr>
          <a:xfrm>
            <a:off x="0" y="0"/>
            <a:ext cx="10078200" cy="121320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"/>
          <p:cNvSpPr/>
          <p:nvPr/>
        </p:nvSpPr>
        <p:spPr>
          <a:xfrm>
            <a:off x="9315000" y="5175000"/>
            <a:ext cx="448200" cy="448200"/>
          </a:xfrm>
          <a:prstGeom prst="ellipse">
            <a:avLst/>
          </a:prstGeom>
          <a:solidFill>
            <a:srgbClr val="1abc9c"/>
          </a:solidFill>
          <a:ln w="108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"/>
          <p:cNvSpPr/>
          <p:nvPr/>
        </p:nvSpPr>
        <p:spPr>
          <a:xfrm>
            <a:off x="9180000" y="5130000"/>
            <a:ext cx="718200" cy="53820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fld id="{B918D5CE-4D73-4F51-9D4E-DFBAD800A0D0}" type="slidenum">
              <a:rPr b="1" lang="ru-RU" sz="1800" spc="-1" strike="noStrike">
                <a:solidFill>
                  <a:srgbClr val="ffffff"/>
                </a:solidFill>
                <a:latin typeface="Noto Sans"/>
                <a:ea typeface="DejaVu Sans"/>
              </a:rPr>
              <a:t>&lt;number&gt;</a:t>
            </a:fld>
            <a:endParaRPr b="0" lang="ru-RU" sz="1800" spc="-1" strike="noStrike">
              <a:latin typeface="Arial"/>
            </a:endParaRPr>
          </a:p>
        </p:txBody>
      </p:sp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Click to edit the title text format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25812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Click to edit the outline text format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Second Outline Level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Third Outline Level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Fourth Outline Level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Fifth Outline Level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Sixth Outline Level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Seventh Outline Level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31800" y="1485000"/>
            <a:ext cx="258120" cy="37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Click to edit the outline text format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Second Outline Level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Third Outline Level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Fourth Outline Level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Fifth Outline Level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Sixth Outline Level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Seventh Outline Level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ftr" idx="6"/>
          </p:nvPr>
        </p:nvSpPr>
        <p:spPr>
          <a:xfrm>
            <a:off x="3420000" y="5400000"/>
            <a:ext cx="3238200" cy="2682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1" lang="ru-RU" sz="1800" spc="-1" strike="noStrike">
                <a:solidFill>
                  <a:srgbClr val="ffffff"/>
                </a:solidFill>
                <a:latin typeface="Noto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1" lang="ru-RU" sz="1800" spc="-1" strike="noStrike">
                <a:solidFill>
                  <a:srgbClr val="ffffff"/>
                </a:solidFill>
                <a:latin typeface="Noto Sans"/>
              </a:rPr>
              <a:t>&lt;footer&gt;</a:t>
            </a:r>
            <a:endParaRPr b="0" lang="ru-RU" sz="1800" spc="-1" strike="noStrike">
              <a:latin typeface="Times New Roman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dt" idx="7"/>
          </p:nvPr>
        </p:nvSpPr>
        <p:spPr>
          <a:xfrm>
            <a:off x="360000" y="5400000"/>
            <a:ext cx="2878200" cy="2682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ru-RU" sz="1400" spc="-1" strike="noStrike">
                <a:latin typeface="Times New Roman"/>
              </a:defRPr>
            </a:lvl1pPr>
          </a:lstStyle>
          <a:p>
            <a:r>
              <a:rPr b="0" lang="ru-RU" sz="1400" spc="-1" strike="noStrike">
                <a:latin typeface="Times New Roman"/>
              </a:rPr>
              <a:t>&lt;date/time&gt;</a:t>
            </a:r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2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slideLayout" Target="../slideLayouts/slideLayout2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image" Target="../media/image25.png"/><Relationship Id="rId10" Type="http://schemas.openxmlformats.org/officeDocument/2006/relationships/image" Target="../media/image26.png"/><Relationship Id="rId11" Type="http://schemas.openxmlformats.org/officeDocument/2006/relationships/slideLayout" Target="../slideLayouts/slideLayout28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slideLayout" Target="../slideLayouts/slideLayout28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2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" descr=""/>
          <p:cNvPicPr/>
          <p:nvPr/>
        </p:nvPicPr>
        <p:blipFill>
          <a:blip r:embed="rId1"/>
          <a:srcRect l="0" t="0" r="0" b="19051"/>
          <a:stretch/>
        </p:blipFill>
        <p:spPr>
          <a:xfrm>
            <a:off x="1440" y="0"/>
            <a:ext cx="10078200" cy="3884040"/>
          </a:xfrm>
          <a:prstGeom prst="rect">
            <a:avLst/>
          </a:prstGeom>
          <a:ln w="10800">
            <a:noFill/>
          </a:ln>
        </p:spPr>
      </p:pic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260000" y="360000"/>
            <a:ext cx="7378920" cy="352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ru-RU" sz="2100" spc="-1" strike="noStrike">
                <a:solidFill>
                  <a:srgbClr val="ffffff"/>
                </a:solidFill>
                <a:latin typeface="Noto Sans"/>
                <a:ea typeface="Noto Serif CJK SC"/>
              </a:rPr>
              <a:t>СОЗДАНИЕ ПРИБОРА ДЛЯ ПОЛУЧЕНИЯ И АНАЛИЗА СВЕТОВОГО СПЕКТРА И НАПИСАНИЕ ПРОГРАММНОГО ОБЕСПЕЧЕНИЯ ДЛЯ ЕГО ЭКСПЛУАТАЦИИ</a:t>
            </a:r>
            <a:endParaRPr b="0" lang="ru-RU" sz="21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subTitle"/>
          </p:nvPr>
        </p:nvSpPr>
        <p:spPr>
          <a:xfrm>
            <a:off x="360720" y="3960000"/>
            <a:ext cx="9358200" cy="1483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ru-RU" sz="1600" spc="-1" strike="noStrike">
                <a:solidFill>
                  <a:srgbClr val="ffffff"/>
                </a:solidFill>
                <a:latin typeface="Noto Sans"/>
              </a:rPr>
              <a:t>Тимофеев Евгений Максимович</a:t>
            </a:r>
            <a:endParaRPr b="0" lang="ru-RU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ru-RU" sz="1600" spc="-1" strike="noStrike">
                <a:solidFill>
                  <a:srgbClr val="ffffff"/>
                </a:solidFill>
                <a:latin typeface="Noto Sans"/>
                <a:ea typeface="Noto Serif CJK SC"/>
              </a:rPr>
              <a:t>Студент 3го курса ФБКИ ИГУ </a:t>
            </a:r>
            <a:endParaRPr b="0" lang="ru-RU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ru-RU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ru-RU" sz="2700" spc="-1" strike="noStrike">
                <a:solidFill>
                  <a:srgbClr val="ffffff"/>
                </a:solidFill>
                <a:latin typeface="Noto Sans"/>
              </a:rPr>
              <a:t>Проблема</a:t>
            </a:r>
            <a:endParaRPr b="0" lang="ru-RU" sz="2700" spc="-1" strike="noStrike">
              <a:latin typeface="Arial"/>
            </a:endParaRPr>
          </a:p>
        </p:txBody>
      </p:sp>
      <p:pic>
        <p:nvPicPr>
          <p:cNvPr id="137" name="" descr=""/>
          <p:cNvPicPr/>
          <p:nvPr/>
        </p:nvPicPr>
        <p:blipFill>
          <a:blip r:embed="rId1"/>
          <a:stretch/>
        </p:blipFill>
        <p:spPr>
          <a:xfrm>
            <a:off x="606240" y="1368000"/>
            <a:ext cx="3172680" cy="1784160"/>
          </a:xfrm>
          <a:prstGeom prst="rect">
            <a:avLst/>
          </a:prstGeom>
          <a:ln w="0">
            <a:noFill/>
          </a:ln>
        </p:spPr>
      </p:pic>
      <p:pic>
        <p:nvPicPr>
          <p:cNvPr id="138" name="" descr=""/>
          <p:cNvPicPr/>
          <p:nvPr/>
        </p:nvPicPr>
        <p:blipFill>
          <a:blip r:embed="rId2"/>
          <a:stretch/>
        </p:blipFill>
        <p:spPr>
          <a:xfrm>
            <a:off x="606240" y="3290400"/>
            <a:ext cx="3172680" cy="1961280"/>
          </a:xfrm>
          <a:prstGeom prst="rect">
            <a:avLst/>
          </a:prstGeom>
          <a:ln w="0">
            <a:noFill/>
          </a:ln>
        </p:spPr>
      </p:pic>
      <p:sp>
        <p:nvSpPr>
          <p:cNvPr id="139" name="PlaceHolder 5"/>
          <p:cNvSpPr/>
          <p:nvPr/>
        </p:nvSpPr>
        <p:spPr>
          <a:xfrm>
            <a:off x="4140000" y="1440000"/>
            <a:ext cx="5399280" cy="377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buNone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  </a:t>
            </a: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В научно-исследовательском институте биологии ИГУ ведутся работы по мониторингу состояния байкальских животных, в частности эндемичных рачков амфипод (гаммарусов). Рачкам вживляют биосенсоры, которые в зависимости от состояния организма меняют излучаемый спектр, получив который можно понять, в каком состоянии находится организм.</a:t>
            </a:r>
            <a:br>
              <a:rPr sz="1200"/>
            </a:br>
            <a:br>
              <a:rPr sz="1200"/>
            </a:b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  Для получения необходимых результатов нужны данные  спектрометра, подключённого к микроскопу.</a:t>
            </a:r>
            <a:br>
              <a:rPr sz="1200"/>
            </a:br>
            <a:br>
              <a:rPr sz="1200"/>
            </a:b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  В распоряжении института есть микроскоп и спектрометр, производства компания Optosky (КНР).</a:t>
            </a:r>
            <a:br>
              <a:rPr sz="1200"/>
            </a:br>
            <a:br>
              <a:rPr sz="1200"/>
            </a:b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  Optosky — это производитель бюджетных высококачественных спектрометров, не уступающих по своим характеристикам продукции других мировых лидеров. Однако, несмотря на высокие показатели самих приборов, они имеют ряд проблем связанных с ПО.</a:t>
            </a:r>
            <a:br>
              <a:rPr sz="1200"/>
            </a:br>
            <a:br>
              <a:rPr sz="1200"/>
            </a:br>
            <a:endParaRPr b="0" lang="ru-RU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ru-RU" sz="2700" spc="-1" strike="noStrike">
                <a:solidFill>
                  <a:srgbClr val="ffffff"/>
                </a:solidFill>
                <a:latin typeface="Noto Sans"/>
              </a:rPr>
              <a:t>Проблема</a:t>
            </a:r>
            <a:endParaRPr b="0" lang="ru-RU" sz="2700" spc="-1" strike="noStrike">
              <a:latin typeface="Arial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612000" y="1335600"/>
            <a:ext cx="2986920" cy="2083320"/>
          </a:xfrm>
          <a:prstGeom prst="rect">
            <a:avLst/>
          </a:prstGeom>
          <a:ln w="0">
            <a:noFill/>
          </a:ln>
        </p:spPr>
      </p:pic>
      <p:sp>
        <p:nvSpPr>
          <p:cNvPr id="142" name=""/>
          <p:cNvSpPr/>
          <p:nvPr/>
        </p:nvSpPr>
        <p:spPr>
          <a:xfrm>
            <a:off x="4137480" y="1468080"/>
            <a:ext cx="5401800" cy="391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just">
              <a:lnSpc>
                <a:spcPct val="100000"/>
              </a:lnSpc>
              <a:buNone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   </a:t>
            </a: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Недостатком многих спектрометров Optosky является слабое качество программного обеспечения. Графический интерфейс под Windows предоставляет только базовые функции, недостаточные для многих пользователей, а для других операционных систем Optosky поддерживает только консольный API.</a:t>
            </a: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  </a:t>
            </a: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Этот API в свою очередь почти невозможно включить в готовое автоматическое решение, а работа в ручном режиме из консоли не эффективна. </a:t>
            </a: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  </a:t>
            </a: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Также нет обработки и визуализации данных спектрометра, нет возможности тонкой настройки микроскопа, исследователи должны руками на глаз настраивать оборудование, что не позволяет достичь необходимой для исследования точности, а это крайне важно для получения действительных результатов. </a:t>
            </a: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 </a:t>
            </a: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Отсутствует  оборудование для получения и визуализации изображения с микроскопа. </a:t>
            </a: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ru-RU" sz="1800" spc="-1" strike="noStrike"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612000" y="3357000"/>
            <a:ext cx="3059280" cy="1861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7560000" y="2448000"/>
            <a:ext cx="2292480" cy="1546920"/>
          </a:xfrm>
          <a:prstGeom prst="rect">
            <a:avLst/>
          </a:prstGeom>
          <a:ln w="0">
            <a:noFill/>
          </a:ln>
        </p:spPr>
      </p:pic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ru-RU" sz="2700" spc="-1" strike="noStrike">
                <a:solidFill>
                  <a:srgbClr val="ffffff"/>
                </a:solidFill>
                <a:latin typeface="Noto Sans"/>
              </a:rPr>
              <a:t>Задачи</a:t>
            </a:r>
            <a:endParaRPr b="0" lang="ru-RU" sz="27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537480" y="1468080"/>
            <a:ext cx="5581440" cy="375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just"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Подключение Спектрометра и создание блока программного кода для выгрузки и визуализации данных.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Подключение шагового двигателя к микроскопу и создание блока программного кода для точной настройки высоты и фокуса изображения.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Подключение камеры к микроскопу и создание блока программного кода для получения изображения.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Создание блока программного кода для стэкинга изображений (улучшения качества изображения путём объединения нескольких снимков с разным фокусом).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Создание пользовательского интерфейса на основе необходимого для учёных функционала.</a:t>
            </a:r>
            <a:endParaRPr b="0" lang="ru-RU" sz="1200" spc="-1" strike="noStrike"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2"/>
          <a:stretch/>
        </p:blipFill>
        <p:spPr>
          <a:xfrm>
            <a:off x="5760000" y="1260000"/>
            <a:ext cx="2991600" cy="1314000"/>
          </a:xfrm>
          <a:prstGeom prst="rect">
            <a:avLst/>
          </a:prstGeom>
          <a:ln w="0">
            <a:noFill/>
          </a:ln>
        </p:spPr>
      </p:pic>
      <p:pic>
        <p:nvPicPr>
          <p:cNvPr id="148" name="" descr=""/>
          <p:cNvPicPr/>
          <p:nvPr/>
        </p:nvPicPr>
        <p:blipFill>
          <a:blip r:embed="rId3"/>
          <a:stretch/>
        </p:blipFill>
        <p:spPr>
          <a:xfrm>
            <a:off x="6216840" y="3710880"/>
            <a:ext cx="2242080" cy="1508040"/>
          </a:xfrm>
          <a:prstGeom prst="rect">
            <a:avLst/>
          </a:prstGeom>
          <a:ln w="0">
            <a:noFill/>
          </a:ln>
        </p:spPr>
      </p:pic>
      <p:sp>
        <p:nvSpPr>
          <p:cNvPr id="149" name=""/>
          <p:cNvSpPr/>
          <p:nvPr/>
        </p:nvSpPr>
        <p:spPr>
          <a:xfrm>
            <a:off x="6120000" y="1440000"/>
            <a:ext cx="178920" cy="178920"/>
          </a:xfrm>
          <a:prstGeom prst="rect">
            <a:avLst/>
          </a:prstGeom>
          <a:solidFill>
            <a:srgbClr val="999999"/>
          </a:solidFill>
          <a:ln w="0">
            <a:solidFill>
              <a:srgbClr val="33333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179280" bIns="1792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b="0" lang="ru-RU" sz="1300" spc="-1" strike="noStrike">
              <a:latin typeface="Arial"/>
            </a:endParaRPr>
          </a:p>
        </p:txBody>
      </p:sp>
      <p:sp>
        <p:nvSpPr>
          <p:cNvPr id="150" name=""/>
          <p:cNvSpPr/>
          <p:nvPr/>
        </p:nvSpPr>
        <p:spPr>
          <a:xfrm rot="21566400">
            <a:off x="7740720" y="3057840"/>
            <a:ext cx="178920" cy="178920"/>
          </a:xfrm>
          <a:prstGeom prst="rect">
            <a:avLst/>
          </a:prstGeom>
          <a:solidFill>
            <a:srgbClr val="999999"/>
          </a:solidFill>
          <a:ln w="0">
            <a:solidFill>
              <a:srgbClr val="33333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179280" bIns="1792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  <a:ea typeface="DejaVu Sans"/>
              </a:rPr>
              <a:t>2</a:t>
            </a:r>
            <a:endParaRPr b="0" lang="ru-RU" sz="1300" spc="-1" strike="noStrike">
              <a:latin typeface="Arial"/>
            </a:endParaRPr>
          </a:p>
        </p:txBody>
      </p:sp>
      <p:sp>
        <p:nvSpPr>
          <p:cNvPr id="151" name=""/>
          <p:cNvSpPr/>
          <p:nvPr/>
        </p:nvSpPr>
        <p:spPr>
          <a:xfrm>
            <a:off x="6300000" y="4860000"/>
            <a:ext cx="178920" cy="178920"/>
          </a:xfrm>
          <a:prstGeom prst="rect">
            <a:avLst/>
          </a:prstGeom>
          <a:solidFill>
            <a:srgbClr val="999999"/>
          </a:solidFill>
          <a:ln w="0">
            <a:solidFill>
              <a:srgbClr val="33333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179280" bIns="1792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  <a:ea typeface="DejaVu Sans"/>
              </a:rPr>
              <a:t>4</a:t>
            </a:r>
            <a:endParaRPr b="0" lang="ru-RU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ru-RU" sz="2700" spc="-1" strike="noStrike">
                <a:solidFill>
                  <a:srgbClr val="ffffff"/>
                </a:solidFill>
                <a:latin typeface="Noto Sans"/>
              </a:rPr>
              <a:t>План реализации</a:t>
            </a:r>
            <a:endParaRPr b="0" lang="ru-RU" sz="2700" spc="-1" strike="noStrike">
              <a:latin typeface="Arial"/>
            </a:endParaRPr>
          </a:p>
        </p:txBody>
      </p:sp>
      <p:grpSp>
        <p:nvGrpSpPr>
          <p:cNvPr id="153" name=""/>
          <p:cNvGrpSpPr/>
          <p:nvPr/>
        </p:nvGrpSpPr>
        <p:grpSpPr>
          <a:xfrm>
            <a:off x="648000" y="1620000"/>
            <a:ext cx="1368360" cy="811440"/>
            <a:chOff x="648000" y="1620000"/>
            <a:chExt cx="1368360" cy="811440"/>
          </a:xfrm>
        </p:grpSpPr>
        <p:sp>
          <p:nvSpPr>
            <p:cNvPr id="154" name=""/>
            <p:cNvSpPr/>
            <p:nvPr/>
          </p:nvSpPr>
          <p:spPr>
            <a:xfrm>
              <a:off x="648000" y="1624680"/>
              <a:ext cx="1368360" cy="80676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155" name="" descr=""/>
            <p:cNvPicPr/>
            <p:nvPr/>
          </p:nvPicPr>
          <p:blipFill>
            <a:blip r:embed="rId1"/>
            <a:stretch/>
          </p:blipFill>
          <p:spPr>
            <a:xfrm>
              <a:off x="1469520" y="1857960"/>
              <a:ext cx="546840" cy="568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6" name=""/>
            <p:cNvSpPr/>
            <p:nvPr/>
          </p:nvSpPr>
          <p:spPr>
            <a:xfrm>
              <a:off x="648000" y="1620000"/>
              <a:ext cx="1368360" cy="528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Спектрометр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157" name=""/>
            <p:cNvSpPr/>
            <p:nvPr/>
          </p:nvSpPr>
          <p:spPr>
            <a:xfrm>
              <a:off x="648000" y="1944000"/>
              <a:ext cx="91152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Выгрузка данных</a:t>
              </a:r>
              <a:endParaRPr b="0" lang="ru-RU" sz="800" spc="-1" strike="noStrike">
                <a:latin typeface="Arial"/>
              </a:endParaRPr>
            </a:p>
          </p:txBody>
        </p:sp>
        <p:sp>
          <p:nvSpPr>
            <p:cNvPr id="158" name=""/>
            <p:cNvSpPr/>
            <p:nvPr/>
          </p:nvSpPr>
          <p:spPr>
            <a:xfrm>
              <a:off x="648000" y="1620000"/>
              <a:ext cx="1368360" cy="528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Спектрометр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159" name=""/>
            <p:cNvSpPr/>
            <p:nvPr/>
          </p:nvSpPr>
          <p:spPr>
            <a:xfrm>
              <a:off x="648000" y="1944000"/>
              <a:ext cx="91152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Выгрузка данных</a:t>
              </a:r>
              <a:endParaRPr b="0" lang="ru-RU" sz="800" spc="-1" strike="noStrike">
                <a:latin typeface="Arial"/>
              </a:endParaRPr>
            </a:p>
          </p:txBody>
        </p:sp>
      </p:grpSp>
      <p:grpSp>
        <p:nvGrpSpPr>
          <p:cNvPr id="160" name=""/>
          <p:cNvGrpSpPr/>
          <p:nvPr/>
        </p:nvGrpSpPr>
        <p:grpSpPr>
          <a:xfrm>
            <a:off x="648000" y="2949840"/>
            <a:ext cx="1369440" cy="807120"/>
            <a:chOff x="648000" y="2949840"/>
            <a:chExt cx="1369440" cy="807120"/>
          </a:xfrm>
        </p:grpSpPr>
        <p:sp>
          <p:nvSpPr>
            <p:cNvPr id="161" name=""/>
            <p:cNvSpPr/>
            <p:nvPr/>
          </p:nvSpPr>
          <p:spPr>
            <a:xfrm>
              <a:off x="648000" y="2949840"/>
              <a:ext cx="1368360" cy="80712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" name=""/>
            <p:cNvSpPr/>
            <p:nvPr/>
          </p:nvSpPr>
          <p:spPr>
            <a:xfrm>
              <a:off x="648000" y="2949840"/>
              <a:ext cx="1368360" cy="528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Механизация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163" name=""/>
            <p:cNvSpPr/>
            <p:nvPr/>
          </p:nvSpPr>
          <p:spPr>
            <a:xfrm>
              <a:off x="648000" y="3274560"/>
              <a:ext cx="911520" cy="4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Шаговый двигатель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164" name="" descr=""/>
            <p:cNvPicPr/>
            <p:nvPr/>
          </p:nvPicPr>
          <p:blipFill>
            <a:blip r:embed="rId2"/>
            <a:stretch/>
          </p:blipFill>
          <p:spPr>
            <a:xfrm flipH="1">
              <a:off x="1509840" y="3227760"/>
              <a:ext cx="507600" cy="5292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65" name=""/>
          <p:cNvGrpSpPr/>
          <p:nvPr/>
        </p:nvGrpSpPr>
        <p:grpSpPr>
          <a:xfrm>
            <a:off x="648000" y="4232520"/>
            <a:ext cx="1368360" cy="806400"/>
            <a:chOff x="648000" y="4232520"/>
            <a:chExt cx="1368360" cy="806400"/>
          </a:xfrm>
        </p:grpSpPr>
        <p:sp>
          <p:nvSpPr>
            <p:cNvPr id="166" name=""/>
            <p:cNvSpPr/>
            <p:nvPr/>
          </p:nvSpPr>
          <p:spPr>
            <a:xfrm>
              <a:off x="648000" y="423252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"/>
            <p:cNvSpPr/>
            <p:nvPr/>
          </p:nvSpPr>
          <p:spPr>
            <a:xfrm>
              <a:off x="648000" y="4232520"/>
              <a:ext cx="1368360" cy="528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Камера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168" name=""/>
            <p:cNvSpPr/>
            <p:nvPr/>
          </p:nvSpPr>
          <p:spPr>
            <a:xfrm>
              <a:off x="648000" y="4556880"/>
              <a:ext cx="91152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Получение снимков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169" name="" descr=""/>
            <p:cNvPicPr/>
            <p:nvPr/>
          </p:nvPicPr>
          <p:blipFill>
            <a:blip r:embed="rId3"/>
            <a:stretch/>
          </p:blipFill>
          <p:spPr>
            <a:xfrm>
              <a:off x="1515240" y="4579560"/>
              <a:ext cx="455400" cy="3643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70" name=""/>
          <p:cNvGrpSpPr/>
          <p:nvPr/>
        </p:nvGrpSpPr>
        <p:grpSpPr>
          <a:xfrm>
            <a:off x="3191760" y="2949840"/>
            <a:ext cx="1368360" cy="807120"/>
            <a:chOff x="3191760" y="2949840"/>
            <a:chExt cx="1368360" cy="807120"/>
          </a:xfrm>
        </p:grpSpPr>
        <p:sp>
          <p:nvSpPr>
            <p:cNvPr id="171" name=""/>
            <p:cNvSpPr/>
            <p:nvPr/>
          </p:nvSpPr>
          <p:spPr>
            <a:xfrm>
              <a:off x="3191760" y="2949840"/>
              <a:ext cx="1368360" cy="80712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"/>
            <p:cNvSpPr/>
            <p:nvPr/>
          </p:nvSpPr>
          <p:spPr>
            <a:xfrm>
              <a:off x="3191760" y="2949840"/>
              <a:ext cx="1368360" cy="528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Джойстик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173" name=""/>
            <p:cNvSpPr/>
            <p:nvPr/>
          </p:nvSpPr>
          <p:spPr>
            <a:xfrm>
              <a:off x="3191760" y="3274560"/>
              <a:ext cx="911520" cy="4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Более точная настройка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174" name="" descr=""/>
            <p:cNvPicPr/>
            <p:nvPr/>
          </p:nvPicPr>
          <p:blipFill>
            <a:blip r:embed="rId4"/>
            <a:stretch/>
          </p:blipFill>
          <p:spPr>
            <a:xfrm>
              <a:off x="4048560" y="3201840"/>
              <a:ext cx="468360" cy="5119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75" name=""/>
          <p:cNvGrpSpPr/>
          <p:nvPr/>
        </p:nvGrpSpPr>
        <p:grpSpPr>
          <a:xfrm>
            <a:off x="3191760" y="1620000"/>
            <a:ext cx="1368360" cy="806400"/>
            <a:chOff x="3191760" y="1620000"/>
            <a:chExt cx="1368360" cy="806400"/>
          </a:xfrm>
        </p:grpSpPr>
        <p:sp>
          <p:nvSpPr>
            <p:cNvPr id="176" name=""/>
            <p:cNvSpPr/>
            <p:nvPr/>
          </p:nvSpPr>
          <p:spPr>
            <a:xfrm>
              <a:off x="3191760" y="162000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" name=""/>
            <p:cNvSpPr/>
            <p:nvPr/>
          </p:nvSpPr>
          <p:spPr>
            <a:xfrm>
              <a:off x="3191760" y="1620000"/>
              <a:ext cx="1368360" cy="528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Визуализация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178" name=""/>
            <p:cNvSpPr/>
            <p:nvPr/>
          </p:nvSpPr>
          <p:spPr>
            <a:xfrm>
              <a:off x="3191760" y="1944000"/>
              <a:ext cx="91152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Выгрузка данных</a:t>
              </a:r>
              <a:endParaRPr b="0" lang="ru-RU" sz="800" spc="-1" strike="noStrike">
                <a:latin typeface="Arial"/>
              </a:endParaRPr>
            </a:p>
          </p:txBody>
        </p:sp>
        <p:sp>
          <p:nvSpPr>
            <p:cNvPr id="179" name=""/>
            <p:cNvSpPr/>
            <p:nvPr/>
          </p:nvSpPr>
          <p:spPr>
            <a:xfrm>
              <a:off x="3191760" y="1944000"/>
              <a:ext cx="91152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Выгрузка данных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180" name="" descr=""/>
            <p:cNvPicPr/>
            <p:nvPr/>
          </p:nvPicPr>
          <p:blipFill>
            <a:blip r:embed="rId5"/>
            <a:stretch/>
          </p:blipFill>
          <p:spPr>
            <a:xfrm>
              <a:off x="4034520" y="1895400"/>
              <a:ext cx="486000" cy="5310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81" name=""/>
          <p:cNvGrpSpPr/>
          <p:nvPr/>
        </p:nvGrpSpPr>
        <p:grpSpPr>
          <a:xfrm>
            <a:off x="5733000" y="1620000"/>
            <a:ext cx="1370160" cy="806400"/>
            <a:chOff x="5733000" y="1620000"/>
            <a:chExt cx="1370160" cy="806400"/>
          </a:xfrm>
        </p:grpSpPr>
        <p:sp>
          <p:nvSpPr>
            <p:cNvPr id="182" name=""/>
            <p:cNvSpPr/>
            <p:nvPr/>
          </p:nvSpPr>
          <p:spPr>
            <a:xfrm>
              <a:off x="5734800" y="162000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3" name=""/>
            <p:cNvSpPr/>
            <p:nvPr/>
          </p:nvSpPr>
          <p:spPr>
            <a:xfrm>
              <a:off x="5734800" y="1620000"/>
              <a:ext cx="1368360" cy="528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Отчёты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184" name=""/>
            <p:cNvSpPr/>
            <p:nvPr/>
          </p:nvSpPr>
          <p:spPr>
            <a:xfrm>
              <a:off x="5733000" y="1888200"/>
              <a:ext cx="912240" cy="514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Авто заполнение</a:t>
              </a:r>
              <a:endParaRPr b="0" lang="ru-RU" sz="80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документов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185" name="" descr=""/>
            <p:cNvPicPr/>
            <p:nvPr/>
          </p:nvPicPr>
          <p:blipFill>
            <a:blip r:embed="rId6"/>
            <a:stretch/>
          </p:blipFill>
          <p:spPr>
            <a:xfrm>
              <a:off x="6608520" y="1914840"/>
              <a:ext cx="429120" cy="4690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86" name=""/>
          <p:cNvGrpSpPr/>
          <p:nvPr/>
        </p:nvGrpSpPr>
        <p:grpSpPr>
          <a:xfrm>
            <a:off x="5734800" y="4221000"/>
            <a:ext cx="1368360" cy="806400"/>
            <a:chOff x="5734800" y="4221000"/>
            <a:chExt cx="1368360" cy="806400"/>
          </a:xfrm>
        </p:grpSpPr>
        <p:sp>
          <p:nvSpPr>
            <p:cNvPr id="187" name=""/>
            <p:cNvSpPr/>
            <p:nvPr/>
          </p:nvSpPr>
          <p:spPr>
            <a:xfrm>
              <a:off x="5734800" y="422100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"/>
            <p:cNvSpPr/>
            <p:nvPr/>
          </p:nvSpPr>
          <p:spPr>
            <a:xfrm>
              <a:off x="5734800" y="4221000"/>
              <a:ext cx="1368360" cy="528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Стекинг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189" name=""/>
            <p:cNvSpPr/>
            <p:nvPr/>
          </p:nvSpPr>
          <p:spPr>
            <a:xfrm>
              <a:off x="5734800" y="4545360"/>
              <a:ext cx="91224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Улучшение изображений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190" name="" descr=""/>
            <p:cNvPicPr/>
            <p:nvPr/>
          </p:nvPicPr>
          <p:blipFill>
            <a:blip r:embed="rId7"/>
            <a:stretch/>
          </p:blipFill>
          <p:spPr>
            <a:xfrm>
              <a:off x="6604920" y="4481640"/>
              <a:ext cx="421560" cy="4608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91" name=""/>
          <p:cNvGrpSpPr/>
          <p:nvPr/>
        </p:nvGrpSpPr>
        <p:grpSpPr>
          <a:xfrm>
            <a:off x="8136000" y="2936520"/>
            <a:ext cx="1368360" cy="806400"/>
            <a:chOff x="8136000" y="2936520"/>
            <a:chExt cx="1368360" cy="806400"/>
          </a:xfrm>
        </p:grpSpPr>
        <p:sp>
          <p:nvSpPr>
            <p:cNvPr id="192" name=""/>
            <p:cNvSpPr/>
            <p:nvPr/>
          </p:nvSpPr>
          <p:spPr>
            <a:xfrm>
              <a:off x="8136000" y="293652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" name=""/>
            <p:cNvSpPr/>
            <p:nvPr/>
          </p:nvSpPr>
          <p:spPr>
            <a:xfrm>
              <a:off x="8136000" y="2936520"/>
              <a:ext cx="1368360" cy="528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Интерфейс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194" name=""/>
            <p:cNvSpPr/>
            <p:nvPr/>
          </p:nvSpPr>
          <p:spPr>
            <a:xfrm>
              <a:off x="8136000" y="3260880"/>
              <a:ext cx="911520" cy="420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Удобное пользование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195" name="" descr=""/>
            <p:cNvPicPr/>
            <p:nvPr/>
          </p:nvPicPr>
          <p:blipFill>
            <a:blip r:embed="rId8"/>
            <a:stretch/>
          </p:blipFill>
          <p:spPr>
            <a:xfrm>
              <a:off x="8970840" y="3207240"/>
              <a:ext cx="455040" cy="4978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96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38160">
            <a:solidFill>
              <a:srgbClr val="333333">
                <a:alpha val="80000"/>
              </a:srgbClr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"/>
          <p:cNvSpPr/>
          <p:nvPr/>
        </p:nvSpPr>
        <p:spPr>
          <a:xfrm flipV="1">
            <a:off x="2017440" y="2022120"/>
            <a:ext cx="1173600" cy="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"/>
          <p:cNvSpPr/>
          <p:nvPr/>
        </p:nvSpPr>
        <p:spPr>
          <a:xfrm flipV="1">
            <a:off x="2017440" y="3328560"/>
            <a:ext cx="1173600" cy="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"/>
          <p:cNvSpPr/>
          <p:nvPr/>
        </p:nvSpPr>
        <p:spPr>
          <a:xfrm flipV="1" rot="13200">
            <a:off x="2016000" y="4592880"/>
            <a:ext cx="3717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"/>
          <p:cNvSpPr/>
          <p:nvPr/>
        </p:nvSpPr>
        <p:spPr>
          <a:xfrm flipV="1">
            <a:off x="4561200" y="2046600"/>
            <a:ext cx="1172880" cy="2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"/>
          <p:cNvSpPr/>
          <p:nvPr/>
        </p:nvSpPr>
        <p:spPr>
          <a:xfrm flipV="1">
            <a:off x="4561200" y="3339360"/>
            <a:ext cx="3574080" cy="1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38160">
            <a:solidFill>
              <a:srgbClr val="333333">
                <a:alpha val="80000"/>
              </a:srgbClr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38160">
            <a:solidFill>
              <a:srgbClr val="333333">
                <a:alpha val="80000"/>
              </a:srgbClr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29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29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29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"/>
          <p:cNvSpPr/>
          <p:nvPr/>
        </p:nvSpPr>
        <p:spPr>
          <a:xfrm>
            <a:off x="5040000" y="3353040"/>
            <a:ext cx="1080" cy="1256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"/>
          <p:cNvSpPr/>
          <p:nvPr/>
        </p:nvSpPr>
        <p:spPr>
          <a:xfrm>
            <a:off x="7560000" y="2024640"/>
            <a:ext cx="1080" cy="132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"/>
          <p:cNvSpPr/>
          <p:nvPr/>
        </p:nvSpPr>
        <p:spPr>
          <a:xfrm>
            <a:off x="7103520" y="2023200"/>
            <a:ext cx="475560" cy="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"/>
          <p:cNvSpPr/>
          <p:nvPr/>
        </p:nvSpPr>
        <p:spPr>
          <a:xfrm flipV="1">
            <a:off x="7560360" y="3281040"/>
            <a:ext cx="1080" cy="132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"/>
          <p:cNvSpPr/>
          <p:nvPr/>
        </p:nvSpPr>
        <p:spPr>
          <a:xfrm flipV="1">
            <a:off x="7103880" y="4606200"/>
            <a:ext cx="475560" cy="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ru-RU" sz="2700" spc="-1" strike="noStrike">
                <a:solidFill>
                  <a:srgbClr val="ffffff"/>
                </a:solidFill>
                <a:latin typeface="Noto Sans"/>
              </a:rPr>
              <a:t>Текущий прогресс реализации</a:t>
            </a:r>
            <a:endParaRPr b="0" lang="ru-RU" sz="2700" spc="-1" strike="noStrike">
              <a:latin typeface="Arial"/>
            </a:endParaRPr>
          </a:p>
        </p:txBody>
      </p:sp>
      <p:grpSp>
        <p:nvGrpSpPr>
          <p:cNvPr id="213" name=""/>
          <p:cNvGrpSpPr/>
          <p:nvPr/>
        </p:nvGrpSpPr>
        <p:grpSpPr>
          <a:xfrm>
            <a:off x="648000" y="1620000"/>
            <a:ext cx="1368360" cy="811440"/>
            <a:chOff x="648000" y="1620000"/>
            <a:chExt cx="1368360" cy="811440"/>
          </a:xfrm>
        </p:grpSpPr>
        <p:sp>
          <p:nvSpPr>
            <p:cNvPr id="214" name=""/>
            <p:cNvSpPr/>
            <p:nvPr/>
          </p:nvSpPr>
          <p:spPr>
            <a:xfrm>
              <a:off x="648000" y="1624680"/>
              <a:ext cx="1368360" cy="806760"/>
            </a:xfrm>
            <a:prstGeom prst="rect">
              <a:avLst/>
            </a:prstGeom>
            <a:solidFill>
              <a:srgbClr val="729fcf"/>
            </a:solidFill>
            <a:ln w="29160">
              <a:solidFill>
                <a:srgbClr val="b85c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15" name="" descr=""/>
            <p:cNvPicPr/>
            <p:nvPr/>
          </p:nvPicPr>
          <p:blipFill>
            <a:blip r:embed="rId1"/>
            <a:stretch/>
          </p:blipFill>
          <p:spPr>
            <a:xfrm>
              <a:off x="1469520" y="1857960"/>
              <a:ext cx="546840" cy="568440"/>
            </a:xfrm>
            <a:prstGeom prst="rect">
              <a:avLst/>
            </a:prstGeom>
            <a:ln w="29160">
              <a:noFill/>
            </a:ln>
          </p:spPr>
        </p:pic>
        <p:sp>
          <p:nvSpPr>
            <p:cNvPr id="216" name=""/>
            <p:cNvSpPr/>
            <p:nvPr/>
          </p:nvSpPr>
          <p:spPr>
            <a:xfrm>
              <a:off x="648000" y="1620000"/>
              <a:ext cx="1368360" cy="528120"/>
            </a:xfrm>
            <a:prstGeom prst="rect">
              <a:avLst/>
            </a:prstGeom>
            <a:noFill/>
            <a:ln w="291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Спектрометр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17" name=""/>
            <p:cNvSpPr/>
            <p:nvPr/>
          </p:nvSpPr>
          <p:spPr>
            <a:xfrm>
              <a:off x="648000" y="1944000"/>
              <a:ext cx="911520" cy="420480"/>
            </a:xfrm>
            <a:prstGeom prst="rect">
              <a:avLst/>
            </a:prstGeom>
            <a:noFill/>
            <a:ln w="291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Выгрузка данных</a:t>
              </a:r>
              <a:endParaRPr b="0" lang="ru-RU" sz="800" spc="-1" strike="noStrike">
                <a:latin typeface="Arial"/>
              </a:endParaRPr>
            </a:p>
          </p:txBody>
        </p:sp>
        <p:sp>
          <p:nvSpPr>
            <p:cNvPr id="218" name=""/>
            <p:cNvSpPr/>
            <p:nvPr/>
          </p:nvSpPr>
          <p:spPr>
            <a:xfrm>
              <a:off x="648000" y="1620000"/>
              <a:ext cx="1368360" cy="528120"/>
            </a:xfrm>
            <a:prstGeom prst="rect">
              <a:avLst/>
            </a:prstGeom>
            <a:noFill/>
            <a:ln w="291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Спектрометр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19" name=""/>
            <p:cNvSpPr/>
            <p:nvPr/>
          </p:nvSpPr>
          <p:spPr>
            <a:xfrm>
              <a:off x="648000" y="1944000"/>
              <a:ext cx="911520" cy="420480"/>
            </a:xfrm>
            <a:prstGeom prst="rect">
              <a:avLst/>
            </a:prstGeom>
            <a:noFill/>
            <a:ln w="291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Выгрузка данных</a:t>
              </a:r>
              <a:endParaRPr b="0" lang="ru-RU" sz="800" spc="-1" strike="noStrike">
                <a:latin typeface="Arial"/>
              </a:endParaRPr>
            </a:p>
          </p:txBody>
        </p:sp>
      </p:grpSp>
      <p:grpSp>
        <p:nvGrpSpPr>
          <p:cNvPr id="220" name=""/>
          <p:cNvGrpSpPr/>
          <p:nvPr/>
        </p:nvGrpSpPr>
        <p:grpSpPr>
          <a:xfrm>
            <a:off x="648000" y="2949480"/>
            <a:ext cx="1369440" cy="807120"/>
            <a:chOff x="648000" y="2949480"/>
            <a:chExt cx="1369440" cy="807120"/>
          </a:xfrm>
        </p:grpSpPr>
        <p:sp>
          <p:nvSpPr>
            <p:cNvPr id="221" name=""/>
            <p:cNvSpPr/>
            <p:nvPr/>
          </p:nvSpPr>
          <p:spPr>
            <a:xfrm>
              <a:off x="648000" y="2949480"/>
              <a:ext cx="1368360" cy="80712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" name=""/>
            <p:cNvSpPr/>
            <p:nvPr/>
          </p:nvSpPr>
          <p:spPr>
            <a:xfrm>
              <a:off x="648000" y="2949480"/>
              <a:ext cx="1368360" cy="528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Механизация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23" name=""/>
            <p:cNvSpPr/>
            <p:nvPr/>
          </p:nvSpPr>
          <p:spPr>
            <a:xfrm>
              <a:off x="648000" y="3274200"/>
              <a:ext cx="911520" cy="4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Шаговый двигатель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224" name="" descr=""/>
            <p:cNvPicPr/>
            <p:nvPr/>
          </p:nvPicPr>
          <p:blipFill>
            <a:blip r:embed="rId2"/>
            <a:stretch/>
          </p:blipFill>
          <p:spPr>
            <a:xfrm flipH="1">
              <a:off x="1509840" y="3227400"/>
              <a:ext cx="507600" cy="5292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25" name=""/>
          <p:cNvGrpSpPr/>
          <p:nvPr/>
        </p:nvGrpSpPr>
        <p:grpSpPr>
          <a:xfrm>
            <a:off x="648000" y="4232160"/>
            <a:ext cx="1368360" cy="806400"/>
            <a:chOff x="648000" y="4232160"/>
            <a:chExt cx="1368360" cy="806400"/>
          </a:xfrm>
        </p:grpSpPr>
        <p:sp>
          <p:nvSpPr>
            <p:cNvPr id="226" name=""/>
            <p:cNvSpPr/>
            <p:nvPr/>
          </p:nvSpPr>
          <p:spPr>
            <a:xfrm>
              <a:off x="648000" y="423216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7" name=""/>
            <p:cNvSpPr/>
            <p:nvPr/>
          </p:nvSpPr>
          <p:spPr>
            <a:xfrm>
              <a:off x="648000" y="4232160"/>
              <a:ext cx="1368360" cy="528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Камера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28" name=""/>
            <p:cNvSpPr/>
            <p:nvPr/>
          </p:nvSpPr>
          <p:spPr>
            <a:xfrm>
              <a:off x="648000" y="4556520"/>
              <a:ext cx="91152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Получение снимков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229" name="" descr=""/>
            <p:cNvPicPr/>
            <p:nvPr/>
          </p:nvPicPr>
          <p:blipFill>
            <a:blip r:embed="rId3"/>
            <a:stretch/>
          </p:blipFill>
          <p:spPr>
            <a:xfrm>
              <a:off x="1515240" y="4579200"/>
              <a:ext cx="455400" cy="3643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30" name=""/>
          <p:cNvGrpSpPr/>
          <p:nvPr/>
        </p:nvGrpSpPr>
        <p:grpSpPr>
          <a:xfrm>
            <a:off x="3191760" y="2949480"/>
            <a:ext cx="1368360" cy="807120"/>
            <a:chOff x="3191760" y="2949480"/>
            <a:chExt cx="1368360" cy="807120"/>
          </a:xfrm>
        </p:grpSpPr>
        <p:sp>
          <p:nvSpPr>
            <p:cNvPr id="231" name=""/>
            <p:cNvSpPr/>
            <p:nvPr/>
          </p:nvSpPr>
          <p:spPr>
            <a:xfrm>
              <a:off x="3191760" y="2949480"/>
              <a:ext cx="1368360" cy="80712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2" name=""/>
            <p:cNvSpPr/>
            <p:nvPr/>
          </p:nvSpPr>
          <p:spPr>
            <a:xfrm>
              <a:off x="3191760" y="2949480"/>
              <a:ext cx="1368360" cy="528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Джойстик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33" name=""/>
            <p:cNvSpPr/>
            <p:nvPr/>
          </p:nvSpPr>
          <p:spPr>
            <a:xfrm>
              <a:off x="3191760" y="3274200"/>
              <a:ext cx="911520" cy="4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Более точная настройка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234" name="" descr=""/>
            <p:cNvPicPr/>
            <p:nvPr/>
          </p:nvPicPr>
          <p:blipFill>
            <a:blip r:embed="rId4"/>
            <a:stretch/>
          </p:blipFill>
          <p:spPr>
            <a:xfrm>
              <a:off x="4048560" y="3201480"/>
              <a:ext cx="468360" cy="5119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35" name=""/>
          <p:cNvGrpSpPr/>
          <p:nvPr/>
        </p:nvGrpSpPr>
        <p:grpSpPr>
          <a:xfrm>
            <a:off x="3191760" y="1619640"/>
            <a:ext cx="1368360" cy="806400"/>
            <a:chOff x="3191760" y="1619640"/>
            <a:chExt cx="1368360" cy="806400"/>
          </a:xfrm>
        </p:grpSpPr>
        <p:sp>
          <p:nvSpPr>
            <p:cNvPr id="236" name=""/>
            <p:cNvSpPr/>
            <p:nvPr/>
          </p:nvSpPr>
          <p:spPr>
            <a:xfrm>
              <a:off x="3191760" y="161964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7" name=""/>
            <p:cNvSpPr/>
            <p:nvPr/>
          </p:nvSpPr>
          <p:spPr>
            <a:xfrm>
              <a:off x="3191760" y="1619640"/>
              <a:ext cx="1368360" cy="528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Визуализация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38" name=""/>
            <p:cNvSpPr/>
            <p:nvPr/>
          </p:nvSpPr>
          <p:spPr>
            <a:xfrm>
              <a:off x="3191760" y="1943640"/>
              <a:ext cx="91152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Выгрузка данных</a:t>
              </a:r>
              <a:endParaRPr b="0" lang="ru-RU" sz="800" spc="-1" strike="noStrike">
                <a:latin typeface="Arial"/>
              </a:endParaRPr>
            </a:p>
          </p:txBody>
        </p:sp>
        <p:sp>
          <p:nvSpPr>
            <p:cNvPr id="239" name=""/>
            <p:cNvSpPr/>
            <p:nvPr/>
          </p:nvSpPr>
          <p:spPr>
            <a:xfrm>
              <a:off x="3191760" y="1943640"/>
              <a:ext cx="91152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Выгрузка данных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240" name="" descr=""/>
            <p:cNvPicPr/>
            <p:nvPr/>
          </p:nvPicPr>
          <p:blipFill>
            <a:blip r:embed="rId5"/>
            <a:stretch/>
          </p:blipFill>
          <p:spPr>
            <a:xfrm>
              <a:off x="4034520" y="1895040"/>
              <a:ext cx="486000" cy="5310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41" name=""/>
          <p:cNvGrpSpPr/>
          <p:nvPr/>
        </p:nvGrpSpPr>
        <p:grpSpPr>
          <a:xfrm>
            <a:off x="5733000" y="1619640"/>
            <a:ext cx="1370160" cy="806400"/>
            <a:chOff x="5733000" y="1619640"/>
            <a:chExt cx="1370160" cy="806400"/>
          </a:xfrm>
        </p:grpSpPr>
        <p:sp>
          <p:nvSpPr>
            <p:cNvPr id="242" name=""/>
            <p:cNvSpPr/>
            <p:nvPr/>
          </p:nvSpPr>
          <p:spPr>
            <a:xfrm>
              <a:off x="5734800" y="161964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3" name=""/>
            <p:cNvSpPr/>
            <p:nvPr/>
          </p:nvSpPr>
          <p:spPr>
            <a:xfrm>
              <a:off x="5734800" y="1619640"/>
              <a:ext cx="1368360" cy="528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Отчёты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44" name=""/>
            <p:cNvSpPr/>
            <p:nvPr/>
          </p:nvSpPr>
          <p:spPr>
            <a:xfrm>
              <a:off x="5733000" y="1887840"/>
              <a:ext cx="912240" cy="514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Авто заполнение</a:t>
              </a:r>
              <a:endParaRPr b="0" lang="ru-RU" sz="80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документов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245" name="" descr=""/>
            <p:cNvPicPr/>
            <p:nvPr/>
          </p:nvPicPr>
          <p:blipFill>
            <a:blip r:embed="rId6"/>
            <a:stretch/>
          </p:blipFill>
          <p:spPr>
            <a:xfrm>
              <a:off x="6608520" y="1914480"/>
              <a:ext cx="429120" cy="4690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46" name=""/>
          <p:cNvGrpSpPr/>
          <p:nvPr/>
        </p:nvGrpSpPr>
        <p:grpSpPr>
          <a:xfrm>
            <a:off x="8136000" y="2936160"/>
            <a:ext cx="1368360" cy="806400"/>
            <a:chOff x="8136000" y="2936160"/>
            <a:chExt cx="1368360" cy="806400"/>
          </a:xfrm>
        </p:grpSpPr>
        <p:sp>
          <p:nvSpPr>
            <p:cNvPr id="247" name=""/>
            <p:cNvSpPr/>
            <p:nvPr/>
          </p:nvSpPr>
          <p:spPr>
            <a:xfrm>
              <a:off x="8136000" y="293616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8" name=""/>
            <p:cNvSpPr/>
            <p:nvPr/>
          </p:nvSpPr>
          <p:spPr>
            <a:xfrm>
              <a:off x="8136000" y="2936160"/>
              <a:ext cx="1368360" cy="528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Интерфейс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49" name=""/>
            <p:cNvSpPr/>
            <p:nvPr/>
          </p:nvSpPr>
          <p:spPr>
            <a:xfrm>
              <a:off x="8136000" y="3260520"/>
              <a:ext cx="911520" cy="420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Удобное пользование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250" name="" descr=""/>
            <p:cNvPicPr/>
            <p:nvPr/>
          </p:nvPicPr>
          <p:blipFill>
            <a:blip r:embed="rId7"/>
            <a:stretch/>
          </p:blipFill>
          <p:spPr>
            <a:xfrm>
              <a:off x="8970840" y="3206880"/>
              <a:ext cx="455040" cy="4978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51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38160">
            <a:solidFill>
              <a:srgbClr val="333333">
                <a:alpha val="80000"/>
              </a:srgbClr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"/>
          <p:cNvSpPr/>
          <p:nvPr/>
        </p:nvSpPr>
        <p:spPr>
          <a:xfrm flipV="1">
            <a:off x="2017440" y="2015280"/>
            <a:ext cx="107784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"/>
          <p:cNvSpPr/>
          <p:nvPr/>
        </p:nvSpPr>
        <p:spPr>
          <a:xfrm flipV="1">
            <a:off x="2017440" y="3346560"/>
            <a:ext cx="1077840" cy="4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"/>
          <p:cNvSpPr/>
          <p:nvPr/>
        </p:nvSpPr>
        <p:spPr>
          <a:xfrm flipV="1">
            <a:off x="2017440" y="4588560"/>
            <a:ext cx="3615840" cy="24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"/>
          <p:cNvSpPr/>
          <p:nvPr/>
        </p:nvSpPr>
        <p:spPr>
          <a:xfrm flipV="1">
            <a:off x="4561200" y="2015280"/>
            <a:ext cx="1072080" cy="6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"/>
          <p:cNvSpPr/>
          <p:nvPr/>
        </p:nvSpPr>
        <p:spPr>
          <a:xfrm flipV="1">
            <a:off x="4561200" y="3346560"/>
            <a:ext cx="3466080" cy="4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38160">
            <a:solidFill>
              <a:srgbClr val="333333">
                <a:alpha val="80000"/>
              </a:srgbClr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38160">
            <a:solidFill>
              <a:srgbClr val="333333">
                <a:alpha val="80000"/>
              </a:srgbClr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"/>
          <p:cNvSpPr/>
          <p:nvPr/>
        </p:nvSpPr>
        <p:spPr>
          <a:xfrm>
            <a:off x="540000" y="1908000"/>
            <a:ext cx="214920" cy="214920"/>
          </a:xfrm>
          <a:prstGeom prst="ellipse">
            <a:avLst/>
          </a:prstGeom>
          <a:solidFill>
            <a:srgbClr val="ffbf00"/>
          </a:solidFill>
          <a:ln w="12600">
            <a:solidFill>
              <a:srgbClr val="be480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"/>
          <p:cNvSpPr/>
          <p:nvPr/>
        </p:nvSpPr>
        <p:spPr>
          <a:xfrm>
            <a:off x="540000" y="3240000"/>
            <a:ext cx="214920" cy="214920"/>
          </a:xfrm>
          <a:prstGeom prst="ellipse">
            <a:avLst/>
          </a:prstGeom>
          <a:solidFill>
            <a:srgbClr val="ffbf00"/>
          </a:solidFill>
          <a:ln w="1260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"/>
          <p:cNvSpPr/>
          <p:nvPr/>
        </p:nvSpPr>
        <p:spPr>
          <a:xfrm>
            <a:off x="540000" y="4545720"/>
            <a:ext cx="214920" cy="214920"/>
          </a:xfrm>
          <a:prstGeom prst="ellipse">
            <a:avLst/>
          </a:prstGeom>
          <a:solidFill>
            <a:srgbClr val="eeeeee"/>
          </a:solidFill>
          <a:ln w="1260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62" name=""/>
          <p:cNvGrpSpPr/>
          <p:nvPr/>
        </p:nvGrpSpPr>
        <p:grpSpPr>
          <a:xfrm>
            <a:off x="5734800" y="4184640"/>
            <a:ext cx="1368360" cy="806400"/>
            <a:chOff x="5734800" y="4184640"/>
            <a:chExt cx="1368360" cy="806400"/>
          </a:xfrm>
        </p:grpSpPr>
        <p:sp>
          <p:nvSpPr>
            <p:cNvPr id="263" name=""/>
            <p:cNvSpPr/>
            <p:nvPr/>
          </p:nvSpPr>
          <p:spPr>
            <a:xfrm>
              <a:off x="5734800" y="418464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4" name=""/>
            <p:cNvSpPr/>
            <p:nvPr/>
          </p:nvSpPr>
          <p:spPr>
            <a:xfrm>
              <a:off x="5734800" y="4184640"/>
              <a:ext cx="1368360" cy="528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Стекинг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65" name=""/>
            <p:cNvSpPr/>
            <p:nvPr/>
          </p:nvSpPr>
          <p:spPr>
            <a:xfrm>
              <a:off x="5734800" y="4509000"/>
              <a:ext cx="912240" cy="420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Улучшение изображений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266" name="" descr=""/>
            <p:cNvPicPr/>
            <p:nvPr/>
          </p:nvPicPr>
          <p:blipFill>
            <a:blip r:embed="rId8"/>
            <a:stretch/>
          </p:blipFill>
          <p:spPr>
            <a:xfrm>
              <a:off x="6604920" y="4445280"/>
              <a:ext cx="421560" cy="46080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67" name=""/>
          <p:cNvSpPr/>
          <p:nvPr/>
        </p:nvSpPr>
        <p:spPr>
          <a:xfrm>
            <a:off x="5634000" y="4482000"/>
            <a:ext cx="214920" cy="214920"/>
          </a:xfrm>
          <a:prstGeom prst="ellipse">
            <a:avLst/>
          </a:prstGeom>
          <a:solidFill>
            <a:srgbClr val="eeeeee"/>
          </a:solidFill>
          <a:ln w="1260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"/>
          <p:cNvSpPr/>
          <p:nvPr/>
        </p:nvSpPr>
        <p:spPr>
          <a:xfrm>
            <a:off x="3096000" y="3240000"/>
            <a:ext cx="214920" cy="214920"/>
          </a:xfrm>
          <a:prstGeom prst="ellipse">
            <a:avLst/>
          </a:prstGeom>
          <a:solidFill>
            <a:srgbClr val="ffbf00"/>
          </a:solidFill>
          <a:ln w="1260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"/>
          <p:cNvSpPr/>
          <p:nvPr/>
        </p:nvSpPr>
        <p:spPr>
          <a:xfrm>
            <a:off x="3096000" y="1908000"/>
            <a:ext cx="214920" cy="214920"/>
          </a:xfrm>
          <a:prstGeom prst="ellipse">
            <a:avLst/>
          </a:prstGeom>
          <a:solidFill>
            <a:srgbClr val="ffbf00"/>
          </a:solidFill>
          <a:ln w="1260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"/>
          <p:cNvSpPr/>
          <p:nvPr/>
        </p:nvSpPr>
        <p:spPr>
          <a:xfrm>
            <a:off x="5634000" y="1908000"/>
            <a:ext cx="214920" cy="214920"/>
          </a:xfrm>
          <a:prstGeom prst="ellipse">
            <a:avLst/>
          </a:prstGeom>
          <a:solidFill>
            <a:srgbClr val="ffbf00"/>
          </a:solidFill>
          <a:ln w="1260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"/>
          <p:cNvSpPr/>
          <p:nvPr/>
        </p:nvSpPr>
        <p:spPr>
          <a:xfrm>
            <a:off x="8028000" y="3240000"/>
            <a:ext cx="214920" cy="214920"/>
          </a:xfrm>
          <a:prstGeom prst="ellipse">
            <a:avLst/>
          </a:prstGeom>
          <a:solidFill>
            <a:srgbClr val="eeeeee"/>
          </a:solidFill>
          <a:ln w="1260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72" name="" descr=""/>
          <p:cNvPicPr/>
          <p:nvPr/>
        </p:nvPicPr>
        <p:blipFill>
          <a:blip r:embed="rId9"/>
          <a:stretch/>
        </p:blipFill>
        <p:spPr>
          <a:xfrm>
            <a:off x="900000" y="1269720"/>
            <a:ext cx="358920" cy="358920"/>
          </a:xfrm>
          <a:prstGeom prst="rect">
            <a:avLst/>
          </a:prstGeom>
          <a:ln w="0">
            <a:noFill/>
          </a:ln>
        </p:spPr>
      </p:pic>
      <p:pic>
        <p:nvPicPr>
          <p:cNvPr id="273" name="" descr=""/>
          <p:cNvPicPr/>
          <p:nvPr/>
        </p:nvPicPr>
        <p:blipFill>
          <a:blip r:embed="rId10"/>
          <a:stretch/>
        </p:blipFill>
        <p:spPr>
          <a:xfrm>
            <a:off x="1260000" y="1260000"/>
            <a:ext cx="392760" cy="392760"/>
          </a:xfrm>
          <a:prstGeom prst="rect">
            <a:avLst/>
          </a:prstGeom>
          <a:ln w="0">
            <a:noFill/>
          </a:ln>
        </p:spPr>
      </p:pic>
      <p:sp>
        <p:nvSpPr>
          <p:cNvPr id="274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29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29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29160">
            <a:solidFill>
              <a:srgbClr val="666666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"/>
          <p:cNvSpPr/>
          <p:nvPr/>
        </p:nvSpPr>
        <p:spPr>
          <a:xfrm>
            <a:off x="5040000" y="3353040"/>
            <a:ext cx="1080" cy="1256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"/>
          <p:cNvSpPr/>
          <p:nvPr/>
        </p:nvSpPr>
        <p:spPr>
          <a:xfrm>
            <a:off x="7560000" y="2024640"/>
            <a:ext cx="1080" cy="132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"/>
          <p:cNvSpPr/>
          <p:nvPr/>
        </p:nvSpPr>
        <p:spPr>
          <a:xfrm>
            <a:off x="7103520" y="2023200"/>
            <a:ext cx="475560" cy="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"/>
          <p:cNvSpPr/>
          <p:nvPr/>
        </p:nvSpPr>
        <p:spPr>
          <a:xfrm flipV="1">
            <a:off x="7560360" y="3281040"/>
            <a:ext cx="1080" cy="132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"/>
          <p:cNvSpPr/>
          <p:nvPr/>
        </p:nvSpPr>
        <p:spPr>
          <a:xfrm flipV="1">
            <a:off x="7103880" y="4606200"/>
            <a:ext cx="475560" cy="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ru-RU" sz="2700" spc="-1" strike="noStrike">
                <a:solidFill>
                  <a:srgbClr val="ffffff"/>
                </a:solidFill>
                <a:latin typeface="Noto Sans"/>
              </a:rPr>
              <a:t>Решённые и нерешённые проблемы</a:t>
            </a:r>
            <a:endParaRPr b="0" lang="ru-RU" sz="2700" spc="-1" strike="noStrike">
              <a:latin typeface="Arial"/>
            </a:endParaRPr>
          </a:p>
        </p:txBody>
      </p:sp>
      <p:grpSp>
        <p:nvGrpSpPr>
          <p:cNvPr id="283" name=""/>
          <p:cNvGrpSpPr/>
          <p:nvPr/>
        </p:nvGrpSpPr>
        <p:grpSpPr>
          <a:xfrm>
            <a:off x="2439000" y="1620000"/>
            <a:ext cx="1370160" cy="806400"/>
            <a:chOff x="2439000" y="1620000"/>
            <a:chExt cx="1370160" cy="806400"/>
          </a:xfrm>
        </p:grpSpPr>
        <p:sp>
          <p:nvSpPr>
            <p:cNvPr id="284" name=""/>
            <p:cNvSpPr/>
            <p:nvPr/>
          </p:nvSpPr>
          <p:spPr>
            <a:xfrm>
              <a:off x="2440800" y="1620000"/>
              <a:ext cx="1368360" cy="806400"/>
            </a:xfrm>
            <a:prstGeom prst="rect">
              <a:avLst/>
            </a:prstGeom>
            <a:solidFill>
              <a:srgbClr val="729fcf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5" name=""/>
            <p:cNvSpPr/>
            <p:nvPr/>
          </p:nvSpPr>
          <p:spPr>
            <a:xfrm>
              <a:off x="2440800" y="1620000"/>
              <a:ext cx="1368360" cy="528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Отчёты</a:t>
              </a:r>
              <a:endParaRPr b="0" lang="ru-RU" sz="1100" spc="-1" strike="noStrike">
                <a:latin typeface="Arial"/>
              </a:endParaRPr>
            </a:p>
          </p:txBody>
        </p:sp>
        <p:sp>
          <p:nvSpPr>
            <p:cNvPr id="286" name=""/>
            <p:cNvSpPr/>
            <p:nvPr/>
          </p:nvSpPr>
          <p:spPr>
            <a:xfrm>
              <a:off x="2439000" y="1888200"/>
              <a:ext cx="912240" cy="514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Авто заполнение</a:t>
              </a:r>
              <a:endParaRPr b="0" lang="ru-RU" sz="80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b="0" lang="ru-RU" sz="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документов</a:t>
              </a:r>
              <a:endParaRPr b="0" lang="ru-RU" sz="800" spc="-1" strike="noStrike">
                <a:latin typeface="Arial"/>
              </a:endParaRPr>
            </a:p>
          </p:txBody>
        </p:sp>
        <p:pic>
          <p:nvPicPr>
            <p:cNvPr id="287" name="" descr=""/>
            <p:cNvPicPr/>
            <p:nvPr/>
          </p:nvPicPr>
          <p:blipFill>
            <a:blip r:embed="rId1"/>
            <a:stretch/>
          </p:blipFill>
          <p:spPr>
            <a:xfrm>
              <a:off x="3314520" y="1914840"/>
              <a:ext cx="429120" cy="4690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88" name=""/>
          <p:cNvGrpSpPr/>
          <p:nvPr/>
        </p:nvGrpSpPr>
        <p:grpSpPr>
          <a:xfrm>
            <a:off x="540000" y="4232160"/>
            <a:ext cx="1476360" cy="811440"/>
            <a:chOff x="540000" y="4232160"/>
            <a:chExt cx="1476360" cy="811440"/>
          </a:xfrm>
        </p:grpSpPr>
        <p:grpSp>
          <p:nvGrpSpPr>
            <p:cNvPr id="289" name=""/>
            <p:cNvGrpSpPr/>
            <p:nvPr/>
          </p:nvGrpSpPr>
          <p:grpSpPr>
            <a:xfrm>
              <a:off x="648000" y="4232160"/>
              <a:ext cx="1368360" cy="811440"/>
              <a:chOff x="648000" y="4232160"/>
              <a:chExt cx="1368360" cy="811440"/>
            </a:xfrm>
          </p:grpSpPr>
          <p:sp>
            <p:nvSpPr>
              <p:cNvPr id="290" name=""/>
              <p:cNvSpPr/>
              <p:nvPr/>
            </p:nvSpPr>
            <p:spPr>
              <a:xfrm>
                <a:off x="648000" y="4236840"/>
                <a:ext cx="1368360" cy="806760"/>
              </a:xfrm>
              <a:prstGeom prst="rect">
                <a:avLst/>
              </a:prstGeom>
              <a:solidFill>
                <a:srgbClr val="729fcf"/>
              </a:solidFill>
              <a:ln w="29160">
                <a:solidFill>
                  <a:srgbClr val="b85c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pic>
            <p:nvPicPr>
              <p:cNvPr id="291" name="" descr=""/>
              <p:cNvPicPr/>
              <p:nvPr/>
            </p:nvPicPr>
            <p:blipFill>
              <a:blip r:embed="rId2"/>
              <a:stretch/>
            </p:blipFill>
            <p:spPr>
              <a:xfrm>
                <a:off x="1469520" y="4470120"/>
                <a:ext cx="546840" cy="568440"/>
              </a:xfrm>
              <a:prstGeom prst="rect">
                <a:avLst/>
              </a:prstGeom>
              <a:ln w="29160">
                <a:noFill/>
              </a:ln>
            </p:spPr>
          </p:pic>
          <p:sp>
            <p:nvSpPr>
              <p:cNvPr id="292" name=""/>
              <p:cNvSpPr/>
              <p:nvPr/>
            </p:nvSpPr>
            <p:spPr>
              <a:xfrm>
                <a:off x="648000" y="4232160"/>
                <a:ext cx="1368360" cy="528120"/>
              </a:xfrm>
              <a:prstGeom prst="rect">
                <a:avLst/>
              </a:prstGeom>
              <a:noFill/>
              <a:ln w="2916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11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Спектрометр</a:t>
                </a:r>
                <a:endParaRPr b="0" lang="ru-RU" sz="1100" spc="-1" strike="noStrike">
                  <a:latin typeface="Arial"/>
                </a:endParaRPr>
              </a:p>
            </p:txBody>
          </p:sp>
          <p:sp>
            <p:nvSpPr>
              <p:cNvPr id="293" name=""/>
              <p:cNvSpPr/>
              <p:nvPr/>
            </p:nvSpPr>
            <p:spPr>
              <a:xfrm>
                <a:off x="648000" y="4556160"/>
                <a:ext cx="911520" cy="420480"/>
              </a:xfrm>
              <a:prstGeom prst="rect">
                <a:avLst/>
              </a:prstGeom>
              <a:noFill/>
              <a:ln w="2916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8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Выгрузка данных</a:t>
                </a:r>
                <a:endParaRPr b="0" lang="ru-RU" sz="800" spc="-1" strike="noStrike">
                  <a:latin typeface="Arial"/>
                </a:endParaRPr>
              </a:p>
            </p:txBody>
          </p:sp>
          <p:sp>
            <p:nvSpPr>
              <p:cNvPr id="294" name=""/>
              <p:cNvSpPr/>
              <p:nvPr/>
            </p:nvSpPr>
            <p:spPr>
              <a:xfrm>
                <a:off x="648000" y="4232160"/>
                <a:ext cx="1368360" cy="528120"/>
              </a:xfrm>
              <a:prstGeom prst="rect">
                <a:avLst/>
              </a:prstGeom>
              <a:noFill/>
              <a:ln w="2916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11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Спектрометр</a:t>
                </a:r>
                <a:endParaRPr b="0" lang="ru-RU" sz="1100" spc="-1" strike="noStrike">
                  <a:latin typeface="Arial"/>
                </a:endParaRPr>
              </a:p>
            </p:txBody>
          </p:sp>
          <p:sp>
            <p:nvSpPr>
              <p:cNvPr id="295" name=""/>
              <p:cNvSpPr/>
              <p:nvPr/>
            </p:nvSpPr>
            <p:spPr>
              <a:xfrm>
                <a:off x="648000" y="4556160"/>
                <a:ext cx="911520" cy="420480"/>
              </a:xfrm>
              <a:prstGeom prst="rect">
                <a:avLst/>
              </a:prstGeom>
              <a:noFill/>
              <a:ln w="2916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8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Выгрузка данных</a:t>
                </a:r>
                <a:endParaRPr b="0" lang="ru-RU" sz="800" spc="-1" strike="noStrike">
                  <a:latin typeface="Arial"/>
                </a:endParaRPr>
              </a:p>
            </p:txBody>
          </p:sp>
        </p:grpSp>
        <p:sp>
          <p:nvSpPr>
            <p:cNvPr id="296" name=""/>
            <p:cNvSpPr/>
            <p:nvPr/>
          </p:nvSpPr>
          <p:spPr>
            <a:xfrm>
              <a:off x="540000" y="4520160"/>
              <a:ext cx="214920" cy="214920"/>
            </a:xfrm>
            <a:prstGeom prst="ellipse">
              <a:avLst/>
            </a:prstGeom>
            <a:solidFill>
              <a:srgbClr val="ffbf00"/>
            </a:solidFill>
            <a:ln w="12600">
              <a:solidFill>
                <a:srgbClr val="be480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97" name=""/>
          <p:cNvGrpSpPr/>
          <p:nvPr/>
        </p:nvGrpSpPr>
        <p:grpSpPr>
          <a:xfrm>
            <a:off x="540000" y="2948040"/>
            <a:ext cx="1477440" cy="807120"/>
            <a:chOff x="540000" y="2948040"/>
            <a:chExt cx="1477440" cy="807120"/>
          </a:xfrm>
        </p:grpSpPr>
        <p:grpSp>
          <p:nvGrpSpPr>
            <p:cNvPr id="298" name=""/>
            <p:cNvGrpSpPr/>
            <p:nvPr/>
          </p:nvGrpSpPr>
          <p:grpSpPr>
            <a:xfrm>
              <a:off x="648000" y="2948040"/>
              <a:ext cx="1369440" cy="807120"/>
              <a:chOff x="648000" y="2948040"/>
              <a:chExt cx="1369440" cy="807120"/>
            </a:xfrm>
          </p:grpSpPr>
          <p:sp>
            <p:nvSpPr>
              <p:cNvPr id="299" name=""/>
              <p:cNvSpPr/>
              <p:nvPr/>
            </p:nvSpPr>
            <p:spPr>
              <a:xfrm>
                <a:off x="648000" y="2948040"/>
                <a:ext cx="1368360" cy="807120"/>
              </a:xfrm>
              <a:prstGeom prst="rect">
                <a:avLst/>
              </a:prstGeom>
              <a:solidFill>
                <a:srgbClr val="729fcf"/>
              </a:solidFill>
              <a:ln w="12600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0" name=""/>
              <p:cNvSpPr/>
              <p:nvPr/>
            </p:nvSpPr>
            <p:spPr>
              <a:xfrm>
                <a:off x="648000" y="2948040"/>
                <a:ext cx="1368360" cy="528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11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Механизация</a:t>
                </a:r>
                <a:endParaRPr b="0" lang="ru-RU" sz="1100" spc="-1" strike="noStrike">
                  <a:latin typeface="Arial"/>
                </a:endParaRPr>
              </a:p>
            </p:txBody>
          </p:sp>
          <p:sp>
            <p:nvSpPr>
              <p:cNvPr id="301" name=""/>
              <p:cNvSpPr/>
              <p:nvPr/>
            </p:nvSpPr>
            <p:spPr>
              <a:xfrm>
                <a:off x="648000" y="3272760"/>
                <a:ext cx="911520" cy="419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8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Шаговый двигатель</a:t>
                </a:r>
                <a:endParaRPr b="0" lang="ru-RU" sz="800" spc="-1" strike="noStrike">
                  <a:latin typeface="Arial"/>
                </a:endParaRPr>
              </a:p>
            </p:txBody>
          </p:sp>
          <p:pic>
            <p:nvPicPr>
              <p:cNvPr id="302" name="" descr=""/>
              <p:cNvPicPr/>
              <p:nvPr/>
            </p:nvPicPr>
            <p:blipFill>
              <a:blip r:embed="rId3"/>
              <a:stretch/>
            </p:blipFill>
            <p:spPr>
              <a:xfrm flipH="1">
                <a:off x="1509840" y="3225960"/>
                <a:ext cx="507600" cy="529200"/>
              </a:xfrm>
              <a:prstGeom prst="rect">
                <a:avLst/>
              </a:prstGeom>
              <a:ln w="0">
                <a:noFill/>
              </a:ln>
            </p:spPr>
          </p:pic>
        </p:grpSp>
        <p:sp>
          <p:nvSpPr>
            <p:cNvPr id="303" name=""/>
            <p:cNvSpPr/>
            <p:nvPr/>
          </p:nvSpPr>
          <p:spPr>
            <a:xfrm>
              <a:off x="540000" y="3238560"/>
              <a:ext cx="214920" cy="214920"/>
            </a:xfrm>
            <a:prstGeom prst="ellipse">
              <a:avLst/>
            </a:prstGeom>
            <a:solidFill>
              <a:srgbClr val="ffbf00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304" name=""/>
          <p:cNvGrpSpPr/>
          <p:nvPr/>
        </p:nvGrpSpPr>
        <p:grpSpPr>
          <a:xfrm>
            <a:off x="2340000" y="2971800"/>
            <a:ext cx="1464120" cy="807120"/>
            <a:chOff x="2340000" y="2971800"/>
            <a:chExt cx="1464120" cy="807120"/>
          </a:xfrm>
        </p:grpSpPr>
        <p:grpSp>
          <p:nvGrpSpPr>
            <p:cNvPr id="305" name=""/>
            <p:cNvGrpSpPr/>
            <p:nvPr/>
          </p:nvGrpSpPr>
          <p:grpSpPr>
            <a:xfrm>
              <a:off x="2435760" y="2971800"/>
              <a:ext cx="1368360" cy="807120"/>
              <a:chOff x="2435760" y="2971800"/>
              <a:chExt cx="1368360" cy="807120"/>
            </a:xfrm>
          </p:grpSpPr>
          <p:sp>
            <p:nvSpPr>
              <p:cNvPr id="306" name=""/>
              <p:cNvSpPr/>
              <p:nvPr/>
            </p:nvSpPr>
            <p:spPr>
              <a:xfrm>
                <a:off x="2435760" y="2971800"/>
                <a:ext cx="1368360" cy="807120"/>
              </a:xfrm>
              <a:prstGeom prst="rect">
                <a:avLst/>
              </a:prstGeom>
              <a:solidFill>
                <a:srgbClr val="729fcf"/>
              </a:solidFill>
              <a:ln w="12600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7" name=""/>
              <p:cNvSpPr/>
              <p:nvPr/>
            </p:nvSpPr>
            <p:spPr>
              <a:xfrm>
                <a:off x="2435760" y="2971800"/>
                <a:ext cx="1368360" cy="528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11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Джойстик</a:t>
                </a:r>
                <a:endParaRPr b="0" lang="ru-RU" sz="1100" spc="-1" strike="noStrike">
                  <a:latin typeface="Arial"/>
                </a:endParaRPr>
              </a:p>
            </p:txBody>
          </p:sp>
          <p:sp>
            <p:nvSpPr>
              <p:cNvPr id="308" name=""/>
              <p:cNvSpPr/>
              <p:nvPr/>
            </p:nvSpPr>
            <p:spPr>
              <a:xfrm>
                <a:off x="2435760" y="3296520"/>
                <a:ext cx="911520" cy="419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8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Более точная настройка</a:t>
                </a:r>
                <a:endParaRPr b="0" lang="ru-RU" sz="800" spc="-1" strike="noStrike">
                  <a:latin typeface="Arial"/>
                </a:endParaRPr>
              </a:p>
            </p:txBody>
          </p:sp>
          <p:pic>
            <p:nvPicPr>
              <p:cNvPr id="309" name="" descr=""/>
              <p:cNvPicPr/>
              <p:nvPr/>
            </p:nvPicPr>
            <p:blipFill>
              <a:blip r:embed="rId4"/>
              <a:stretch/>
            </p:blipFill>
            <p:spPr>
              <a:xfrm>
                <a:off x="3292560" y="3223800"/>
                <a:ext cx="468360" cy="511920"/>
              </a:xfrm>
              <a:prstGeom prst="rect">
                <a:avLst/>
              </a:prstGeom>
              <a:ln w="0">
                <a:noFill/>
              </a:ln>
            </p:spPr>
          </p:pic>
        </p:grpSp>
        <p:sp>
          <p:nvSpPr>
            <p:cNvPr id="310" name=""/>
            <p:cNvSpPr/>
            <p:nvPr/>
          </p:nvSpPr>
          <p:spPr>
            <a:xfrm>
              <a:off x="2340000" y="3262320"/>
              <a:ext cx="214920" cy="214920"/>
            </a:xfrm>
            <a:prstGeom prst="ellipse">
              <a:avLst/>
            </a:prstGeom>
            <a:solidFill>
              <a:srgbClr val="ffbf00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311" name=""/>
          <p:cNvGrpSpPr/>
          <p:nvPr/>
        </p:nvGrpSpPr>
        <p:grpSpPr>
          <a:xfrm>
            <a:off x="540000" y="1620000"/>
            <a:ext cx="1464120" cy="806400"/>
            <a:chOff x="540000" y="1620000"/>
            <a:chExt cx="1464120" cy="806400"/>
          </a:xfrm>
        </p:grpSpPr>
        <p:grpSp>
          <p:nvGrpSpPr>
            <p:cNvPr id="312" name=""/>
            <p:cNvGrpSpPr/>
            <p:nvPr/>
          </p:nvGrpSpPr>
          <p:grpSpPr>
            <a:xfrm>
              <a:off x="635760" y="1620000"/>
              <a:ext cx="1368360" cy="806400"/>
              <a:chOff x="635760" y="1620000"/>
              <a:chExt cx="1368360" cy="806400"/>
            </a:xfrm>
          </p:grpSpPr>
          <p:sp>
            <p:nvSpPr>
              <p:cNvPr id="313" name=""/>
              <p:cNvSpPr/>
              <p:nvPr/>
            </p:nvSpPr>
            <p:spPr>
              <a:xfrm>
                <a:off x="635760" y="1620000"/>
                <a:ext cx="1368360" cy="806400"/>
              </a:xfrm>
              <a:prstGeom prst="rect">
                <a:avLst/>
              </a:prstGeom>
              <a:solidFill>
                <a:srgbClr val="729fcf"/>
              </a:solidFill>
              <a:ln w="12600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4" name=""/>
              <p:cNvSpPr/>
              <p:nvPr/>
            </p:nvSpPr>
            <p:spPr>
              <a:xfrm>
                <a:off x="635760" y="1620000"/>
                <a:ext cx="1368360" cy="5281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11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Визуализация</a:t>
                </a:r>
                <a:endParaRPr b="0" lang="ru-RU" sz="1100" spc="-1" strike="noStrike">
                  <a:latin typeface="Arial"/>
                </a:endParaRPr>
              </a:p>
            </p:txBody>
          </p:sp>
          <p:sp>
            <p:nvSpPr>
              <p:cNvPr id="315" name=""/>
              <p:cNvSpPr/>
              <p:nvPr/>
            </p:nvSpPr>
            <p:spPr>
              <a:xfrm>
                <a:off x="635760" y="1944000"/>
                <a:ext cx="911520" cy="4204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8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Выгрузка данных</a:t>
                </a:r>
                <a:endParaRPr b="0" lang="ru-RU" sz="800" spc="-1" strike="noStrike">
                  <a:latin typeface="Arial"/>
                </a:endParaRPr>
              </a:p>
            </p:txBody>
          </p:sp>
          <p:sp>
            <p:nvSpPr>
              <p:cNvPr id="316" name=""/>
              <p:cNvSpPr/>
              <p:nvPr/>
            </p:nvSpPr>
            <p:spPr>
              <a:xfrm>
                <a:off x="635760" y="1944000"/>
                <a:ext cx="911520" cy="4204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algn="ctr">
                  <a:lnSpc>
                    <a:spcPct val="100000"/>
                  </a:lnSpc>
                  <a:buNone/>
                </a:pPr>
                <a:r>
                  <a:rPr b="0" lang="ru-RU" sz="8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Выгрузка данных</a:t>
                </a:r>
                <a:endParaRPr b="0" lang="ru-RU" sz="800" spc="-1" strike="noStrike">
                  <a:latin typeface="Arial"/>
                </a:endParaRPr>
              </a:p>
            </p:txBody>
          </p:sp>
          <p:pic>
            <p:nvPicPr>
              <p:cNvPr id="317" name="" descr=""/>
              <p:cNvPicPr/>
              <p:nvPr/>
            </p:nvPicPr>
            <p:blipFill>
              <a:blip r:embed="rId5"/>
              <a:stretch/>
            </p:blipFill>
            <p:spPr>
              <a:xfrm>
                <a:off x="1478520" y="1895400"/>
                <a:ext cx="486000" cy="531000"/>
              </a:xfrm>
              <a:prstGeom prst="rect">
                <a:avLst/>
              </a:prstGeom>
              <a:ln w="0">
                <a:noFill/>
              </a:ln>
            </p:spPr>
          </p:pic>
        </p:grpSp>
        <p:sp>
          <p:nvSpPr>
            <p:cNvPr id="318" name=""/>
            <p:cNvSpPr/>
            <p:nvPr/>
          </p:nvSpPr>
          <p:spPr>
            <a:xfrm>
              <a:off x="540000" y="1908360"/>
              <a:ext cx="214920" cy="214920"/>
            </a:xfrm>
            <a:prstGeom prst="ellipse">
              <a:avLst/>
            </a:prstGeom>
            <a:solidFill>
              <a:srgbClr val="ffbf00"/>
            </a:solidFill>
            <a:ln w="12600">
              <a:solidFill>
                <a:srgbClr val="6666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19" name=""/>
          <p:cNvSpPr/>
          <p:nvPr/>
        </p:nvSpPr>
        <p:spPr>
          <a:xfrm>
            <a:off x="2340000" y="1908360"/>
            <a:ext cx="214920" cy="214920"/>
          </a:xfrm>
          <a:prstGeom prst="ellipse">
            <a:avLst/>
          </a:prstGeom>
          <a:solidFill>
            <a:srgbClr val="ffbf00"/>
          </a:solidFill>
          <a:ln w="1260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"/>
          <p:cNvSpPr/>
          <p:nvPr/>
        </p:nvSpPr>
        <p:spPr>
          <a:xfrm>
            <a:off x="4140000" y="1620000"/>
            <a:ext cx="5399280" cy="98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Есть заготовка под визуализацию через pyqtgraph</a:t>
            </a:r>
            <a:endParaRPr b="0" lang="ru-RU" sz="12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Есть заготовка под формирование документов</a:t>
            </a: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Нет возможности проверить с реальными данными</a:t>
            </a:r>
            <a:endParaRPr b="0" lang="ru-RU" sz="12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Отчёты сделаны по тестовому шаблону, а не рабочему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321" name=""/>
          <p:cNvSpPr/>
          <p:nvPr/>
        </p:nvSpPr>
        <p:spPr>
          <a:xfrm>
            <a:off x="4140000" y="2880000"/>
            <a:ext cx="5399280" cy="98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Есть всё необходимое оборудование</a:t>
            </a:r>
            <a:endParaRPr b="0" lang="ru-RU" sz="12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Есть код для работы с джойстиком и двигателем</a:t>
            </a: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Нет кода под совместную работу джойстика и шагового двигателя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140000" y="4056840"/>
            <a:ext cx="5399280" cy="98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Готов алгоритм ручного получения данных</a:t>
            </a:r>
            <a:endParaRPr b="0" lang="ru-RU" sz="12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Настроен алгоритм имитирующий ручное получение данных, через os  и subprocess</a:t>
            </a:r>
            <a:endParaRPr b="0" lang="ru-RU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Не решена ошибка с бесконечным циклом</a:t>
            </a:r>
            <a:endParaRPr b="0" lang="ru-RU" sz="1200" spc="-1" strike="noStrike">
              <a:latin typeface="Arial"/>
            </a:endParaRPr>
          </a:p>
        </p:txBody>
      </p:sp>
      <p:pic>
        <p:nvPicPr>
          <p:cNvPr id="323" name="" descr=""/>
          <p:cNvPicPr/>
          <p:nvPr/>
        </p:nvPicPr>
        <p:blipFill>
          <a:blip r:embed="rId6"/>
          <a:stretch/>
        </p:blipFill>
        <p:spPr>
          <a:xfrm>
            <a:off x="2106000" y="3960000"/>
            <a:ext cx="2068920" cy="125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8200" cy="71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ru-RU" sz="2700" spc="-1" strike="noStrike">
                <a:solidFill>
                  <a:srgbClr val="ffffff"/>
                </a:solidFill>
                <a:latin typeface="Noto Sans"/>
              </a:rPr>
              <a:t>Перспективы</a:t>
            </a:r>
            <a:endParaRPr b="0" lang="ru-RU" sz="27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537840" y="1468080"/>
            <a:ext cx="5581440" cy="375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just"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Добавление возможности сравнивания нескольких датасетов друг с другом / с текущими показаниями спектрометра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Оптимизация существующих процессов и расширение текущих функций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Подключение нейронных сетей для настройки и улучшение получаемых данных и изображений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Адаптация ПО под другие модели устройств (спектрометр/микроскоп/камера)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Подключение облачных технологий для хранения данных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ru-RU" sz="1200" spc="-1" strike="noStrike">
                <a:solidFill>
                  <a:srgbClr val="000000"/>
                </a:solidFill>
                <a:latin typeface="Noto Sans"/>
                <a:ea typeface="Times New Roman"/>
              </a:rPr>
              <a:t>Создание и интеграция других устройств и сервисов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ru-RU" sz="1200" spc="-1" strike="noStrike"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1"/>
          <a:stretch/>
        </p:blipFill>
        <p:spPr>
          <a:xfrm>
            <a:off x="6442560" y="1372680"/>
            <a:ext cx="3096360" cy="1866240"/>
          </a:xfrm>
          <a:prstGeom prst="rect">
            <a:avLst/>
          </a:prstGeom>
          <a:ln w="0">
            <a:noFill/>
          </a:ln>
        </p:spPr>
      </p:pic>
      <p:pic>
        <p:nvPicPr>
          <p:cNvPr id="327" name="" descr=""/>
          <p:cNvPicPr/>
          <p:nvPr/>
        </p:nvPicPr>
        <p:blipFill>
          <a:blip r:embed="rId2"/>
          <a:stretch/>
        </p:blipFill>
        <p:spPr>
          <a:xfrm>
            <a:off x="6399720" y="3488040"/>
            <a:ext cx="3139200" cy="1730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2024-10-26T00:05:59Z</dcterms:created>
  <dc:creator/>
  <dc:description/>
  <dc:language>ru-RU</dc:language>
  <cp:lastModifiedBy/>
  <dcterms:modified xsi:type="dcterms:W3CDTF">2024-12-03T14:30:50Z</dcterms:modified>
  <cp:revision>82</cp:revision>
  <dc:subject/>
  <dc:title>Midnightblue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